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50" d="100"/>
          <a:sy n="50" d="100"/>
        </p:scale>
        <p:origin x="-1267"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3C70E4DF-818F-47CF-8021-A63613AB7826}" type="datetimeFigureOut">
              <a:rPr lang="ar-IQ" smtClean="0"/>
              <a:pPr/>
              <a:t>14/04/1441</a:t>
            </a:fld>
            <a:endParaRPr lang="ar-IQ"/>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IQ"/>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8B26A99B-9702-434B-8AA2-E6DF0CD05C56}"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C70E4DF-818F-47CF-8021-A63613AB7826}" type="datetimeFigureOut">
              <a:rPr lang="ar-IQ" smtClean="0"/>
              <a:pPr/>
              <a:t>14/04/1441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B26A99B-9702-434B-8AA2-E6DF0CD05C56}"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3C70E4DF-818F-47CF-8021-A63613AB7826}" type="datetimeFigureOut">
              <a:rPr lang="ar-IQ" smtClean="0"/>
              <a:pPr/>
              <a:t>14/04/1441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B26A99B-9702-434B-8AA2-E6DF0CD05C56}"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3C70E4DF-818F-47CF-8021-A63613AB7826}" type="datetimeFigureOut">
              <a:rPr lang="ar-IQ" smtClean="0"/>
              <a:pPr/>
              <a:t>14/04/1441</a:t>
            </a:fld>
            <a:endParaRPr lang="ar-IQ"/>
          </a:p>
        </p:txBody>
      </p:sp>
      <p:sp>
        <p:nvSpPr>
          <p:cNvPr id="5" name="عنصر نائب للتذييل 4"/>
          <p:cNvSpPr>
            <a:spLocks noGrp="1"/>
          </p:cNvSpPr>
          <p:nvPr>
            <p:ph type="ftr" sz="quarter" idx="11"/>
          </p:nvPr>
        </p:nvSpPr>
        <p:spPr>
          <a:xfrm>
            <a:off x="457200" y="6480969"/>
            <a:ext cx="4260056" cy="300831"/>
          </a:xfrm>
        </p:spPr>
        <p:txBody>
          <a:bodyPr/>
          <a:lstStyle/>
          <a:p>
            <a:endParaRPr lang="ar-IQ"/>
          </a:p>
        </p:txBody>
      </p:sp>
      <p:sp>
        <p:nvSpPr>
          <p:cNvPr id="6" name="عنصر نائب لرقم الشريحة 5"/>
          <p:cNvSpPr>
            <a:spLocks noGrp="1"/>
          </p:cNvSpPr>
          <p:nvPr>
            <p:ph type="sldNum" sz="quarter" idx="12"/>
          </p:nvPr>
        </p:nvSpPr>
        <p:spPr/>
        <p:txBody>
          <a:bodyPr/>
          <a:lstStyle/>
          <a:p>
            <a:fld id="{8B26A99B-9702-434B-8AA2-E6DF0CD05C56}"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3C70E4DF-818F-47CF-8021-A63613AB7826}" type="datetimeFigureOut">
              <a:rPr lang="ar-IQ" smtClean="0"/>
              <a:pPr/>
              <a:t>14/04/1441</a:t>
            </a:fld>
            <a:endParaRPr lang="ar-IQ"/>
          </a:p>
        </p:txBody>
      </p:sp>
      <p:sp>
        <p:nvSpPr>
          <p:cNvPr id="5" name="عنصر نائب للتذييل 4"/>
          <p:cNvSpPr>
            <a:spLocks noGrp="1"/>
          </p:cNvSpPr>
          <p:nvPr>
            <p:ph type="ftr" sz="quarter" idx="11"/>
          </p:nvPr>
        </p:nvSpPr>
        <p:spPr>
          <a:xfrm>
            <a:off x="2619376" y="6480969"/>
            <a:ext cx="4260056" cy="300831"/>
          </a:xfrm>
        </p:spPr>
        <p:txBody>
          <a:bodyPr/>
          <a:lstStyle/>
          <a:p>
            <a:endParaRPr lang="ar-IQ"/>
          </a:p>
        </p:txBody>
      </p:sp>
      <p:sp>
        <p:nvSpPr>
          <p:cNvPr id="6" name="عنصر نائب لرقم الشريحة 5"/>
          <p:cNvSpPr>
            <a:spLocks noGrp="1"/>
          </p:cNvSpPr>
          <p:nvPr>
            <p:ph type="sldNum" sz="quarter" idx="12"/>
          </p:nvPr>
        </p:nvSpPr>
        <p:spPr>
          <a:xfrm>
            <a:off x="8451056" y="809624"/>
            <a:ext cx="502920" cy="300831"/>
          </a:xfrm>
        </p:spPr>
        <p:txBody>
          <a:bodyPr/>
          <a:lstStyle/>
          <a:p>
            <a:fld id="{8B26A99B-9702-434B-8AA2-E6DF0CD05C56}" type="slidenum">
              <a:rPr lang="ar-IQ" smtClean="0"/>
              <a:pPr/>
              <a:t>‹#›</a:t>
            </a:fld>
            <a:endParaRPr lang="ar-IQ"/>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3C70E4DF-818F-47CF-8021-A63613AB7826}" type="datetimeFigureOut">
              <a:rPr lang="ar-IQ" smtClean="0"/>
              <a:pPr/>
              <a:t>14/04/1441</a:t>
            </a:fld>
            <a:endParaRPr lang="ar-IQ"/>
          </a:p>
        </p:txBody>
      </p:sp>
      <p:sp>
        <p:nvSpPr>
          <p:cNvPr id="6" name="عنصر نائب للتذييل 5"/>
          <p:cNvSpPr>
            <a:spLocks noGrp="1"/>
          </p:cNvSpPr>
          <p:nvPr>
            <p:ph type="ftr" sz="quarter" idx="11"/>
          </p:nvPr>
        </p:nvSpPr>
        <p:spPr>
          <a:xfrm>
            <a:off x="457200" y="6480969"/>
            <a:ext cx="4260056" cy="301752"/>
          </a:xfrm>
        </p:spPr>
        <p:txBody>
          <a:bodyPr/>
          <a:lstStyle/>
          <a:p>
            <a:endParaRPr lang="ar-IQ"/>
          </a:p>
        </p:txBody>
      </p:sp>
      <p:sp>
        <p:nvSpPr>
          <p:cNvPr id="7" name="عنصر نائب لرقم الشريحة 6"/>
          <p:cNvSpPr>
            <a:spLocks noGrp="1"/>
          </p:cNvSpPr>
          <p:nvPr>
            <p:ph type="sldNum" sz="quarter" idx="12"/>
          </p:nvPr>
        </p:nvSpPr>
        <p:spPr>
          <a:xfrm>
            <a:off x="7589520" y="6480969"/>
            <a:ext cx="502920" cy="301752"/>
          </a:xfrm>
        </p:spPr>
        <p:txBody>
          <a:bodyPr/>
          <a:lstStyle/>
          <a:p>
            <a:fld id="{8B26A99B-9702-434B-8AA2-E6DF0CD05C56}"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3C70E4DF-818F-47CF-8021-A63613AB7826}" type="datetimeFigureOut">
              <a:rPr lang="ar-IQ" smtClean="0"/>
              <a:pPr/>
              <a:t>14/04/1441</a:t>
            </a:fld>
            <a:endParaRPr lang="ar-IQ"/>
          </a:p>
        </p:txBody>
      </p:sp>
      <p:sp>
        <p:nvSpPr>
          <p:cNvPr id="8" name="عنصر نائب للتذييل 7"/>
          <p:cNvSpPr>
            <a:spLocks noGrp="1"/>
          </p:cNvSpPr>
          <p:nvPr>
            <p:ph type="ftr" sz="quarter" idx="11"/>
          </p:nvPr>
        </p:nvSpPr>
        <p:spPr>
          <a:xfrm>
            <a:off x="457200" y="6480969"/>
            <a:ext cx="4261104" cy="301752"/>
          </a:xfrm>
        </p:spPr>
        <p:txBody>
          <a:bodyPr/>
          <a:lstStyle/>
          <a:p>
            <a:endParaRPr lang="ar-IQ"/>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8B26A99B-9702-434B-8AA2-E6DF0CD05C5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3C70E4DF-818F-47CF-8021-A63613AB7826}" type="datetimeFigureOut">
              <a:rPr lang="ar-IQ" smtClean="0"/>
              <a:pPr/>
              <a:t>14/04/1441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B26A99B-9702-434B-8AA2-E6DF0CD05C56}"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3C70E4DF-818F-47CF-8021-A63613AB7826}" type="datetimeFigureOut">
              <a:rPr lang="ar-IQ" smtClean="0"/>
              <a:pPr/>
              <a:t>14/04/1441</a:t>
            </a:fld>
            <a:endParaRPr lang="ar-IQ"/>
          </a:p>
        </p:txBody>
      </p:sp>
      <p:sp>
        <p:nvSpPr>
          <p:cNvPr id="3" name="عنصر نائب للتذييل 2"/>
          <p:cNvSpPr>
            <a:spLocks noGrp="1"/>
          </p:cNvSpPr>
          <p:nvPr>
            <p:ph type="ftr" sz="quarter" idx="11"/>
          </p:nvPr>
        </p:nvSpPr>
        <p:spPr>
          <a:xfrm>
            <a:off x="457200" y="6481890"/>
            <a:ext cx="4260056" cy="300831"/>
          </a:xfrm>
        </p:spPr>
        <p:txBody>
          <a:bodyPr/>
          <a:lstStyle/>
          <a:p>
            <a:endParaRPr lang="ar-IQ"/>
          </a:p>
        </p:txBody>
      </p:sp>
      <p:sp>
        <p:nvSpPr>
          <p:cNvPr id="4" name="عنصر نائب لرقم الشريحة 3"/>
          <p:cNvSpPr>
            <a:spLocks noGrp="1"/>
          </p:cNvSpPr>
          <p:nvPr>
            <p:ph type="sldNum" sz="quarter" idx="12"/>
          </p:nvPr>
        </p:nvSpPr>
        <p:spPr>
          <a:xfrm>
            <a:off x="7589520" y="6480969"/>
            <a:ext cx="502920" cy="301752"/>
          </a:xfrm>
        </p:spPr>
        <p:txBody>
          <a:bodyPr/>
          <a:lstStyle/>
          <a:p>
            <a:fld id="{8B26A99B-9702-434B-8AA2-E6DF0CD05C56}"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3C70E4DF-818F-47CF-8021-A63613AB7826}" type="datetimeFigureOut">
              <a:rPr lang="ar-IQ" smtClean="0"/>
              <a:pPr/>
              <a:t>14/04/1441</a:t>
            </a:fld>
            <a:endParaRPr lang="ar-IQ"/>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8B26A99B-9702-434B-8AA2-E6DF0CD05C5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3C70E4DF-818F-47CF-8021-A63613AB7826}" type="datetimeFigureOut">
              <a:rPr lang="ar-IQ" smtClean="0"/>
              <a:pPr/>
              <a:t>14/04/1441</a:t>
            </a:fld>
            <a:endParaRPr lang="ar-IQ"/>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8B26A99B-9702-434B-8AA2-E6DF0CD05C5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C70E4DF-818F-47CF-8021-A63613AB7826}" type="datetimeFigureOut">
              <a:rPr lang="ar-IQ" smtClean="0"/>
              <a:pPr/>
              <a:t>14/04/1441</a:t>
            </a:fld>
            <a:endParaRPr lang="ar-IQ"/>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IQ"/>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8B26A99B-9702-434B-8AA2-E6DF0CD05C56}" type="slidenum">
              <a:rPr lang="ar-IQ" smtClean="0"/>
              <a:pPr/>
              <a:t>‹#›</a:t>
            </a:fld>
            <a:endParaRPr lang="ar-IQ"/>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85786" y="928670"/>
            <a:ext cx="7772400" cy="1470025"/>
          </a:xfrm>
        </p:spPr>
        <p:txBody>
          <a:bodyPr/>
          <a:lstStyle/>
          <a:p>
            <a:r>
              <a:rPr lang="ar-IQ" dirty="0" smtClean="0"/>
              <a:t>الإدارة العامة المقارنة </a:t>
            </a:r>
            <a:endParaRPr lang="ar-IQ" dirty="0"/>
          </a:p>
        </p:txBody>
      </p:sp>
      <p:sp>
        <p:nvSpPr>
          <p:cNvPr id="3" name="عنوان فرعي 2"/>
          <p:cNvSpPr>
            <a:spLocks noGrp="1"/>
          </p:cNvSpPr>
          <p:nvPr>
            <p:ph type="subTitle" idx="1"/>
          </p:nvPr>
        </p:nvSpPr>
        <p:spPr>
          <a:xfrm>
            <a:off x="428596" y="3500438"/>
            <a:ext cx="8062912" cy="1752600"/>
          </a:xfrm>
        </p:spPr>
        <p:txBody>
          <a:bodyPr/>
          <a:lstStyle/>
          <a:p>
            <a:r>
              <a:rPr lang="ar-IQ" b="1" dirty="0" smtClean="0"/>
              <a:t>م. سناء ستار احمد</a:t>
            </a:r>
          </a:p>
          <a:p>
            <a:r>
              <a:rPr lang="ar-IQ" b="1" dirty="0" smtClean="0"/>
              <a:t>كلية </a:t>
            </a:r>
            <a:r>
              <a:rPr lang="ar-IQ" b="1" dirty="0" err="1" smtClean="0"/>
              <a:t>الادارة</a:t>
            </a:r>
            <a:r>
              <a:rPr lang="ar-IQ" b="1" dirty="0" smtClean="0"/>
              <a:t> والاقتصاد / جامعة </a:t>
            </a:r>
            <a:r>
              <a:rPr lang="ar-IQ" b="1" dirty="0" err="1" smtClean="0"/>
              <a:t>ديالى</a:t>
            </a:r>
            <a:r>
              <a:rPr lang="ar-IQ" b="1" dirty="0" smtClean="0"/>
              <a:t> </a:t>
            </a:r>
            <a:endParaRPr lang="en-US" dirty="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57158" y="357166"/>
            <a:ext cx="7239000" cy="1362075"/>
          </a:xfrm>
        </p:spPr>
        <p:txBody>
          <a:bodyPr/>
          <a:lstStyle/>
          <a:p>
            <a:r>
              <a:rPr lang="ar-IQ" dirty="0" smtClean="0"/>
              <a:t>محاضرات </a:t>
            </a:r>
            <a:r>
              <a:rPr lang="ar-IQ" dirty="0" err="1" smtClean="0"/>
              <a:t>الادارة</a:t>
            </a:r>
            <a:r>
              <a:rPr lang="ar-IQ" dirty="0" smtClean="0"/>
              <a:t> العامة المقارنة </a:t>
            </a:r>
            <a:endParaRPr lang="ar-IQ" dirty="0"/>
          </a:p>
        </p:txBody>
      </p:sp>
      <p:sp>
        <p:nvSpPr>
          <p:cNvPr id="3" name="عنصر نائب للنص 2"/>
          <p:cNvSpPr>
            <a:spLocks noGrp="1"/>
          </p:cNvSpPr>
          <p:nvPr>
            <p:ph type="body" idx="1"/>
          </p:nvPr>
        </p:nvSpPr>
        <p:spPr>
          <a:xfrm>
            <a:off x="571472" y="2428868"/>
            <a:ext cx="5429288" cy="3571900"/>
          </a:xfrm>
        </p:spPr>
        <p:txBody>
          <a:bodyPr>
            <a:normAutofit/>
          </a:bodyPr>
          <a:lstStyle/>
          <a:p>
            <a:pPr algn="ctr"/>
            <a:r>
              <a:rPr lang="ar-IQ" sz="3200" b="1" dirty="0" smtClean="0"/>
              <a:t>المحاضرة </a:t>
            </a:r>
            <a:r>
              <a:rPr lang="ar-IQ" sz="3200" b="1" dirty="0" smtClean="0"/>
              <a:t>الخامسة  </a:t>
            </a:r>
          </a:p>
          <a:p>
            <a:pPr algn="ctr"/>
            <a:endParaRPr lang="ar-IQ" sz="3200" b="1" dirty="0" smtClean="0"/>
          </a:p>
          <a:p>
            <a:pPr algn="ctr"/>
            <a:r>
              <a:rPr lang="ar-IQ" sz="3200" b="1" dirty="0" smtClean="0"/>
              <a:t> </a:t>
            </a:r>
            <a:endParaRPr lang="ar-IQ" sz="3200" b="1" dirty="0" smtClean="0"/>
          </a:p>
          <a:p>
            <a:pPr algn="ctr"/>
            <a:r>
              <a:rPr lang="ar-IQ" sz="3200" b="1" dirty="0" smtClean="0"/>
              <a:t>مشكلات الإدارة العامَة المقارنة وآفاقها</a:t>
            </a:r>
            <a:endParaRPr lang="en-US" sz="3200" dirty="0" smtClean="0"/>
          </a:p>
          <a:p>
            <a:pPr algn="ctr"/>
            <a:endParaRPr lang="ar-IQ" sz="32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500042"/>
            <a:ext cx="8286808" cy="5929354"/>
          </a:xfrm>
        </p:spPr>
        <p:txBody>
          <a:bodyPr>
            <a:normAutofit/>
          </a:bodyPr>
          <a:lstStyle/>
          <a:p>
            <a:r>
              <a:rPr lang="ar-IQ" dirty="0" smtClean="0"/>
              <a:t>مشكلات الإدارة العامة </a:t>
            </a:r>
            <a:r>
              <a:rPr lang="ar-IQ" dirty="0" smtClean="0"/>
              <a:t>المقارنة</a:t>
            </a:r>
          </a:p>
          <a:p>
            <a:endParaRPr lang="ar-IQ" dirty="0" smtClean="0"/>
          </a:p>
          <a:p>
            <a:endParaRPr lang="en-US" dirty="0" smtClean="0"/>
          </a:p>
          <a:p>
            <a:r>
              <a:rPr lang="ar-IQ" dirty="0" smtClean="0"/>
              <a:t>يواجه التحليل المقارن مجموعة من المشاكل تتصل أساسا بمناهج وأدوات البحث المقارن والَتي تستخدم للتوصل إلى دراسة مقارنة علمية، بالإضافة إلى مجموعة أخرى من المشاكل وفي مقدمتها:</a:t>
            </a:r>
            <a:endParaRPr lang="en-US" dirty="0" smtClean="0"/>
          </a:p>
          <a:p>
            <a:pPr algn="just"/>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4" y="1000108"/>
            <a:ext cx="8229600" cy="4572000"/>
          </a:xfrm>
        </p:spPr>
        <p:txBody>
          <a:bodyPr>
            <a:normAutofit fontScale="85000" lnSpcReduction="10000"/>
          </a:bodyPr>
          <a:lstStyle/>
          <a:p>
            <a:pPr lvl="0"/>
            <a:r>
              <a:rPr lang="ar-IQ" dirty="0" smtClean="0"/>
              <a:t>المفاهيم:-</a:t>
            </a:r>
          </a:p>
          <a:p>
            <a:pPr lvl="0">
              <a:buNone/>
            </a:pPr>
            <a:endParaRPr lang="en-US" dirty="0" smtClean="0"/>
          </a:p>
          <a:p>
            <a:r>
              <a:rPr lang="ar-IQ" dirty="0" smtClean="0"/>
              <a:t>إن عدم دقَة المصطلحات يمثل أحد جوانب الضعف الأساسية في البحث الإداري المقارن، حيث أنه لا يوجد </a:t>
            </a:r>
            <a:r>
              <a:rPr lang="ar-IQ" dirty="0" err="1" smtClean="0"/>
              <a:t>إتفاق</a:t>
            </a:r>
            <a:r>
              <a:rPr lang="ar-IQ" dirty="0" smtClean="0"/>
              <a:t> بين الدارسين للإدارة العامة حول معنى المفاهيم فعلى سبيل المثال: مفهوم البيروقراطية قد يعني النظام الإداري ككل، وقد يعني مجموع الإجراءات التي يجب إتباعها في العمل الحكومي، وقد تعني السلطة والنفوذ التي يمارسها الموظف العام، ومفهوم الحكومة الذي يشير إما للسلطات الثلاث أو إلى السلطة التنفيذية وحدها. إضافة إلى أن المفاهيم الإدارية غالبا ما تتغير فوظيفة الدولة لم تعد كما كانت في السابق.</a:t>
            </a:r>
            <a:endParaRPr lang="en-US" dirty="0" smtClean="0"/>
          </a:p>
          <a:p>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785794"/>
            <a:ext cx="8229600" cy="5357850"/>
          </a:xfrm>
        </p:spPr>
        <p:txBody>
          <a:bodyPr>
            <a:normAutofit/>
          </a:bodyPr>
          <a:lstStyle/>
          <a:p>
            <a:r>
              <a:rPr lang="ar-IQ" dirty="0" smtClean="0"/>
              <a:t>ومن المشكلات أيضا التي تواجه تحديد المفاهيم قضية الترجمة فبعض مصطلحات الإدارة العامة من الصعب تعريبها لما يفقدها من دلالتها الحقيقية، ولحل هذه الإشكالات وجب التوجه إلى مفاهيم ذات مستوى عال من العمومية كتعريف الحكومة بأنها: (الأداة الرسمية التي من خلالها يتم طرح وبلورة وتنفيذ القرارات بشكل قانوني وقد قصد بهذا التعريف أن يكون شاملا ليحوي الدول كافة سواء كانت متطورة أو متخلفة، ديمقراطية أو </a:t>
            </a:r>
            <a:r>
              <a:rPr lang="ar-IQ" dirty="0" err="1" smtClean="0"/>
              <a:t>إستبدادية</a:t>
            </a:r>
            <a:r>
              <a:rPr lang="ar-IQ" dirty="0" smtClean="0"/>
              <a:t>. بالإضافة إلى ضرورة تنويع المجتمعات التي تكون هدفا للدراسة المقارنة.</a:t>
            </a:r>
            <a:endParaRPr lang="en-US" dirty="0" smtClean="0"/>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28596" y="1142984"/>
            <a:ext cx="8229600" cy="4572000"/>
          </a:xfrm>
        </p:spPr>
        <p:txBody>
          <a:bodyPr>
            <a:normAutofit lnSpcReduction="10000"/>
          </a:bodyPr>
          <a:lstStyle/>
          <a:p>
            <a:pPr lvl="0"/>
            <a:r>
              <a:rPr lang="ar-IQ" dirty="0" smtClean="0"/>
              <a:t>جمع </a:t>
            </a:r>
            <a:r>
              <a:rPr lang="ar-IQ" dirty="0" smtClean="0"/>
              <a:t>المعلومات:-</a:t>
            </a:r>
          </a:p>
          <a:p>
            <a:pPr lvl="0">
              <a:buNone/>
            </a:pPr>
            <a:endParaRPr lang="en-US" dirty="0" smtClean="0"/>
          </a:p>
          <a:p>
            <a:r>
              <a:rPr lang="ar-IQ" dirty="0" smtClean="0"/>
              <a:t>تعتمد الدراسة المقارنة على معلومات مباشرة وغير مباشرة، فالمعلومات المباشرة مصادرها </a:t>
            </a:r>
            <a:r>
              <a:rPr lang="ar-IQ" dirty="0" err="1" smtClean="0"/>
              <a:t>الإستبيان</a:t>
            </a:r>
            <a:r>
              <a:rPr lang="ar-IQ" dirty="0" smtClean="0"/>
              <a:t>، المقابلة والملاحظة، ولكن هذه الأدوات غالبا ما تواجه صعوبات منها أنه غالبا ما تحيط بهذه الأمور السرية لا </a:t>
            </a:r>
            <a:r>
              <a:rPr lang="ar-IQ" dirty="0" err="1" smtClean="0"/>
              <a:t>سيما</a:t>
            </a:r>
            <a:r>
              <a:rPr lang="ar-IQ" dirty="0" smtClean="0"/>
              <a:t> في الدول النامية، كما أنه في حالة </a:t>
            </a:r>
            <a:r>
              <a:rPr lang="ar-IQ" dirty="0" err="1" smtClean="0"/>
              <a:t>الإستبيان</a:t>
            </a:r>
            <a:r>
              <a:rPr lang="ar-IQ" dirty="0" smtClean="0"/>
              <a:t> تثار مشكلة </a:t>
            </a:r>
            <a:r>
              <a:rPr lang="ar-IQ" dirty="0" err="1" smtClean="0"/>
              <a:t>إختيار</a:t>
            </a:r>
            <a:r>
              <a:rPr lang="ar-IQ" dirty="0" smtClean="0"/>
              <a:t> العيَنة والدقة في إعداد وتطبيق </a:t>
            </a:r>
            <a:r>
              <a:rPr lang="ar-IQ" dirty="0" err="1" smtClean="0"/>
              <a:t>الإستبيان</a:t>
            </a:r>
            <a:r>
              <a:rPr lang="ar-IQ" dirty="0" smtClean="0"/>
              <a:t> وعدم تجاوب أفراد العينة في الإجابة على </a:t>
            </a:r>
            <a:r>
              <a:rPr lang="ar-IQ" dirty="0" err="1" smtClean="0"/>
              <a:t>الإستبيان</a:t>
            </a:r>
            <a:r>
              <a:rPr lang="ar-IQ" dirty="0" smtClean="0"/>
              <a:t>. </a:t>
            </a:r>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0034" y="1071546"/>
            <a:ext cx="8229600" cy="4572000"/>
          </a:xfrm>
        </p:spPr>
        <p:txBody>
          <a:bodyPr>
            <a:normAutofit fontScale="85000" lnSpcReduction="10000"/>
          </a:bodyPr>
          <a:lstStyle/>
          <a:p>
            <a:pPr lvl="0"/>
            <a:r>
              <a:rPr lang="ar-IQ" dirty="0" smtClean="0"/>
              <a:t>تداخل النظام الإداري مع الأنظمة </a:t>
            </a:r>
            <a:r>
              <a:rPr lang="ar-IQ" dirty="0" smtClean="0"/>
              <a:t>الأخرى:- </a:t>
            </a:r>
          </a:p>
          <a:p>
            <a:pPr lvl="0">
              <a:buNone/>
            </a:pPr>
            <a:endParaRPr lang="en-US" dirty="0" smtClean="0"/>
          </a:p>
          <a:p>
            <a:r>
              <a:rPr lang="ar-IQ" dirty="0" smtClean="0"/>
              <a:t>إن تداخل الأنظمة الإدارية مع أنظمة أخرى كالنظام السياسي يجعلها كفرع في إطاره حيث أنه من الصعب الفصل بين الإدارة والسياسة وفهم واحدة دون الأخرى، وهذا ما يظهر عند محاولة المقارنة بين الأنظمة الإدارية المختلفة حيث أن هذه المقارنة يجب أن تنطلق من الفهم بأن الإدارة ليست إلا جزءا من عمليات النظام السياسي، وهذا ما يعني أن دراسة الإدارة العامة المقارنة متصل اتصالا مباشرا مع الدراسات السياسية المقارنة للأنظمة السياسية وهذا ما يعرقل عمل الباحثين للتوصل إلى مقارنات محددة ودقيقة لهذه الظاهرة.</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1"/>
          <p:cNvSpPr>
            <a:spLocks noGrp="1"/>
          </p:cNvSpPr>
          <p:nvPr>
            <p:ph idx="1"/>
          </p:nvPr>
        </p:nvSpPr>
        <p:spPr>
          <a:xfrm>
            <a:off x="571500" y="928688"/>
            <a:ext cx="8229600" cy="5286394"/>
          </a:xfrm>
        </p:spPr>
        <p:txBody>
          <a:bodyPr>
            <a:normAutofit lnSpcReduction="10000"/>
          </a:bodyPr>
          <a:lstStyle/>
          <a:p>
            <a:pPr lvl="0"/>
            <a:r>
              <a:rPr lang="ar-IQ" dirty="0" smtClean="0"/>
              <a:t>موضوعية </a:t>
            </a:r>
            <a:r>
              <a:rPr lang="ar-IQ" dirty="0" smtClean="0"/>
              <a:t>الباحث:-</a:t>
            </a:r>
          </a:p>
          <a:p>
            <a:pPr lvl="0">
              <a:buNone/>
            </a:pPr>
            <a:endParaRPr lang="en-US" dirty="0" smtClean="0"/>
          </a:p>
          <a:p>
            <a:r>
              <a:rPr lang="ar-IQ" dirty="0" smtClean="0"/>
              <a:t>تقوم موضوعية الباحث إما بأنه يكتب عن أوضاع معينة في مجتمعه أو أنه قد يكون مدفوعا بمصلحة ما تخصه شخصياً أو تخص مجتمعه وذلك ما يلاحظ من عدم نقد الباحثين لأنظمتهم في الدراسات التي يقومون </a:t>
            </a:r>
            <a:r>
              <a:rPr lang="ar-IQ" dirty="0" err="1" smtClean="0"/>
              <a:t>بها</a:t>
            </a:r>
            <a:r>
              <a:rPr lang="ar-IQ" dirty="0" smtClean="0"/>
              <a:t> حتى وإن كانوا حياديين ويقومون ببحث يدرس بلدا غير بلدهم ونظاما </a:t>
            </a:r>
            <a:r>
              <a:rPr lang="ar-IQ" smtClean="0"/>
              <a:t>لم </a:t>
            </a:r>
            <a:r>
              <a:rPr lang="ar-IQ" smtClean="0"/>
              <a:t>ينشوا </a:t>
            </a:r>
            <a:r>
              <a:rPr lang="ar-IQ" dirty="0" smtClean="0"/>
              <a:t>عليه فإنهم سيكونون أمام أوضاع لا يستطيعون أن يحيطوا </a:t>
            </a:r>
            <a:r>
              <a:rPr lang="ar-IQ" dirty="0" err="1" smtClean="0"/>
              <a:t>بها</a:t>
            </a:r>
            <a:r>
              <a:rPr lang="ar-IQ" dirty="0" smtClean="0"/>
              <a:t> لأنها ليست بيئتهم بما فيها من عقائد ومعتقدات وقيم وتنظيمات غير رسمية تؤثر على أوضاعها الإدارية. </a:t>
            </a:r>
            <a:endParaRPr lang="en-US" dirty="0" smtClean="0"/>
          </a:p>
          <a:p>
            <a:pPr algn="just"/>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63</TotalTime>
  <Words>466</Words>
  <Application>Microsoft Office PowerPoint</Application>
  <PresentationFormat>عرض على الشاشة (3:4)‏</PresentationFormat>
  <Paragraphs>25</Paragraphs>
  <Slides>8</Slides>
  <Notes>0</Notes>
  <HiddenSlides>0</HiddenSlides>
  <MMClips>0</MMClips>
  <ScaleCrop>false</ScaleCrop>
  <HeadingPairs>
    <vt:vector size="4" baseType="variant">
      <vt:variant>
        <vt:lpstr>سمة</vt:lpstr>
      </vt:variant>
      <vt:variant>
        <vt:i4>1</vt:i4>
      </vt:variant>
      <vt:variant>
        <vt:lpstr>عناوين الشرائح</vt:lpstr>
      </vt:variant>
      <vt:variant>
        <vt:i4>8</vt:i4>
      </vt:variant>
    </vt:vector>
  </HeadingPairs>
  <TitlesOfParts>
    <vt:vector size="9" baseType="lpstr">
      <vt:lpstr>حيوية</vt:lpstr>
      <vt:lpstr>الإدارة العامة المقارنة </vt:lpstr>
      <vt:lpstr>محاضرات الادارة العامة المقارنة </vt:lpstr>
      <vt:lpstr>الشريحة 3</vt:lpstr>
      <vt:lpstr>الشريحة 4</vt:lpstr>
      <vt:lpstr>الشريحة 5</vt:lpstr>
      <vt:lpstr>الشريحة 6</vt:lpstr>
      <vt:lpstr>الشريحة 7</vt:lpstr>
      <vt:lpstr>الشريحة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الإدارة العامة المقارنة</dc:title>
  <dc:creator>DELL</dc:creator>
  <cp:lastModifiedBy>DELL</cp:lastModifiedBy>
  <cp:revision>8</cp:revision>
  <dcterms:created xsi:type="dcterms:W3CDTF">2019-12-11T06:59:58Z</dcterms:created>
  <dcterms:modified xsi:type="dcterms:W3CDTF">2019-12-11T08:15:12Z</dcterms:modified>
</cp:coreProperties>
</file>